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0"/>
  </p:notesMasterIdLst>
  <p:handoutMasterIdLst>
    <p:handoutMasterId r:id="rId51"/>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83" r:id="rId29"/>
    <p:sldId id="374" r:id="rId30"/>
    <p:sldId id="375" r:id="rId31"/>
    <p:sldId id="376" r:id="rId32"/>
    <p:sldId id="377" r:id="rId33"/>
    <p:sldId id="381" r:id="rId34"/>
    <p:sldId id="385" r:id="rId35"/>
    <p:sldId id="386" r:id="rId36"/>
    <p:sldId id="382" r:id="rId37"/>
    <p:sldId id="387" r:id="rId38"/>
    <p:sldId id="388" r:id="rId39"/>
    <p:sldId id="329" r:id="rId40"/>
    <p:sldId id="340" r:id="rId41"/>
    <p:sldId id="355" r:id="rId42"/>
    <p:sldId id="335" r:id="rId43"/>
    <p:sldId id="372" r:id="rId44"/>
    <p:sldId id="384" r:id="rId45"/>
    <p:sldId id="378" r:id="rId46"/>
    <p:sldId id="380" r:id="rId47"/>
    <p:sldId id="379" r:id="rId48"/>
    <p:sldId id="326"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2015-10-14</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mention tipping</a:t>
            </a:r>
            <a:r>
              <a:rPr lang="en-US" baseline="0" dirty="0" smtClean="0"/>
              <a:t> point and having a margin around it </a:t>
            </a:r>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Making the assumption/point works because we can add/subtract linearly</a:t>
            </a:r>
          </a:p>
          <a:p>
            <a:endParaRPr lang="en-US" baseline="0" dirty="0" smtClean="0"/>
          </a:p>
          <a:p>
            <a:r>
              <a:rPr lang="en-US" baseline="0" dirty="0" smtClean="0"/>
              <a:t>Mention TC/</a:t>
            </a:r>
            <a:r>
              <a:rPr lang="en-US" baseline="0" dirty="0" err="1" smtClean="0"/>
              <a:t>dscp</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continuous delay function</a:t>
            </a:r>
          </a:p>
          <a:p>
            <a:r>
              <a:rPr lang="en-US" dirty="0" smtClean="0"/>
              <a:t>How does delay affect bandwidth?</a:t>
            </a:r>
          </a:p>
          <a:p>
            <a:r>
              <a:rPr lang="en-US" dirty="0" smtClean="0"/>
              <a:t>Just mention talk</a:t>
            </a:r>
            <a:r>
              <a:rPr lang="en-US" baseline="0" dirty="0" smtClean="0"/>
              <a:t> here about the periodicity and the requirement that the delay profile be periodic</a:t>
            </a:r>
            <a:endParaRPr lang="en-US" dirty="0" smtClean="0"/>
          </a:p>
          <a:p>
            <a:r>
              <a:rPr lang="en-US" dirty="0" smtClean="0"/>
              <a:t>Handle </a:t>
            </a:r>
            <a:r>
              <a:rPr lang="en-US" dirty="0" smtClean="0"/>
              <a:t>variable delay in </a:t>
            </a:r>
            <a:r>
              <a:rPr lang="en-US" dirty="0" smtClean="0"/>
              <a:t>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43</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48</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Spend time on the figure; really explain it</a:t>
            </a:r>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2015-10-14</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2015-10-14</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time</a:t>
            </a:r>
          </a:p>
          <a:p>
            <a:r>
              <a:rPr lang="en-US" sz="1400" dirty="0" smtClean="0"/>
              <a:t>Convolve 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network capacity 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dirty="0"/>
              <a:t> </a:t>
            </a:r>
            <a:r>
              <a:rPr lang="en-US" sz="1200" dirty="0" smtClean="0"/>
              <a:t>:</a:t>
            </a:r>
            <a:r>
              <a:rPr lang="en-US" sz="1200" dirty="0"/>
              <a:t> application (</a:t>
            </a:r>
            <a:r>
              <a:rPr lang="en-US" sz="1200" i="1" dirty="0"/>
              <a:t>required</a:t>
            </a:r>
            <a:r>
              <a:rPr lang="en-US" sz="1200" dirty="0" smtClean="0"/>
              <a:t>) data</a:t>
            </a:r>
            <a:r>
              <a:rPr lang="en-US" sz="1200" dirty="0"/>
              <a:t> </a:t>
            </a:r>
            <a:r>
              <a:rPr lang="en-US" sz="1200" dirty="0" smtClean="0"/>
              <a:t>profile </a:t>
            </a:r>
          </a:p>
          <a:p>
            <a:pPr lvl="1"/>
            <a:r>
              <a:rPr lang="en-US" sz="1200" i="1" dirty="0" smtClean="0"/>
              <a:t>p[t]</a:t>
            </a:r>
            <a:r>
              <a:rPr lang="en-US" sz="1200" dirty="0" smtClean="0"/>
              <a:t> : </a:t>
            </a:r>
            <a:r>
              <a:rPr lang="en-US" sz="1200" dirty="0"/>
              <a:t>network (</a:t>
            </a:r>
            <a:r>
              <a:rPr lang="en-US" sz="1200" i="1" dirty="0"/>
              <a:t>provided</a:t>
            </a:r>
            <a:r>
              <a:rPr lang="en-US" sz="1200" dirty="0"/>
              <a:t>) capacity profile</a:t>
            </a:r>
            <a:endParaRPr lang="en-US" sz="1200" dirty="0" smtClean="0"/>
          </a:p>
          <a:p>
            <a:pPr lvl="1"/>
            <a:r>
              <a:rPr lang="en-US" sz="1200" i="1" dirty="0"/>
              <a:t>o</a:t>
            </a:r>
            <a:r>
              <a:rPr lang="en-US" sz="1200" i="1" dirty="0" smtClean="0"/>
              <a:t>[t]</a:t>
            </a:r>
            <a:r>
              <a:rPr lang="en-US" sz="1200" dirty="0" smtClean="0"/>
              <a:t> : the transmitted </a:t>
            </a:r>
            <a:r>
              <a:rPr lang="en-US" sz="1200" i="1" dirty="0"/>
              <a:t>(output)</a:t>
            </a:r>
            <a:r>
              <a:rPr lang="en-US" sz="1200" dirty="0" smtClean="0"/>
              <a:t> data profile</a:t>
            </a:r>
            <a:endParaRPr lang="en-US" sz="1200" i="1" dirty="0" smtClean="0"/>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614039" y="5763138"/>
                <a:ext cx="5195316" cy="11089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𝑝</m:t>
                          </m:r>
                        </m:e>
                      </m:d>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e>
                              </m:d>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𝑏𝑢𝑓𝑓𝑒𝑟</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sup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𝑟</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𝑜</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  </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i="1">
                                  <a:latin typeface="Cambria Math" panose="02040503050406030204" pitchFamily="18" charset="0"/>
                                </a:rPr>
                                <m:t>ℕ</m:t>
                              </m:r>
                            </m:e>
                          </m:d>
                        </m:e>
                      </m:func>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𝑑𝑒𝑙𝑎𝑦</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sup</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𝑜</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−1</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614039" y="5763138"/>
                <a:ext cx="5195316" cy="1108958"/>
              </a:xfrm>
              <a:prstGeom prst="rect">
                <a:avLst/>
              </a:prstGeom>
              <a:blipFill>
                <a:blip r:embed="rId3"/>
                <a:stretch>
                  <a:fillRect b="-3297"/>
                </a:stretch>
              </a:blipFill>
            </p:spPr>
            <p:txBody>
              <a:bodyPr/>
              <a:lstStyle/>
              <a:p>
                <a:r>
                  <a:rPr lang="en-US">
                    <a:noFill/>
                  </a:rPr>
                  <a:t> </a:t>
                </a:r>
              </a:p>
            </p:txBody>
          </p:sp>
        </mc:Fallback>
      </mc:AlternateContent>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8963" t="5877" r="8299" b="6081"/>
          <a:stretch/>
        </p:blipFill>
        <p:spPr>
          <a:xfrm>
            <a:off x="762000" y="1981200"/>
            <a:ext cx="6858000" cy="4408716"/>
          </a:xfrm>
        </p:spPr>
      </p:pic>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3212" y="2956966"/>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23" y="2956966"/>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3212" y="179207"/>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8824" y="179207"/>
            <a:ext cx="3363366"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31" y="882584"/>
            <a:ext cx="7033109" cy="53071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67" y="764664"/>
            <a:ext cx="7181425" cy="54191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328955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02" y="806470"/>
            <a:ext cx="7152731" cy="53974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4202" y="739538"/>
            <a:ext cx="7229149" cy="545512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400" dirty="0" smtClean="0"/>
                  <a:t>Time Division Multiple Access (TDMA) is a Medium Access Control (MAC) protocol designed to minimize the number of packet collisions</a:t>
                </a:r>
              </a:p>
              <a:p>
                <a:pPr lvl="1"/>
                <a:r>
                  <a:rPr lang="en-US" sz="1200" dirty="0" smtClean="0"/>
                  <a:t>Allocates time slices to each transmitter during which only they are allowed to send</a:t>
                </a:r>
              </a:p>
              <a:p>
                <a:pPr lvl="1"/>
                <a:r>
                  <a:rPr lang="en-US" sz="1200" dirty="0" smtClean="0"/>
                  <a:t>The sequence of time slices repeats with a certain period</a:t>
                </a:r>
              </a:p>
              <a:p>
                <a:pPr lvl="1"/>
                <a:r>
                  <a:rPr lang="en-US" sz="1200" dirty="0" smtClean="0"/>
                  <a:t>MAC layer protocols can affect the performance of the application adversely and so must be taken into account when analyzing the system</a:t>
                </a:r>
              </a:p>
              <a:p>
                <a:r>
                  <a:rPr lang="en-US" sz="1400" dirty="0" smtClean="0"/>
                  <a:t>By integrating such low-level protocol behavior models into the network model, we can more precisely predict the performance of the applications </a:t>
                </a:r>
              </a:p>
              <a:p>
                <a:r>
                  <a:rPr lang="en-US" sz="1400" dirty="0" smtClean="0"/>
                  <a:t>Given:</a:t>
                </a:r>
              </a:p>
              <a:p>
                <a:pPr lvl="1"/>
                <a14:m>
                  <m:oMath xmlns:m="http://schemas.openxmlformats.org/officeDocument/2006/math">
                    <m:r>
                      <a:rPr lang="en-US" sz="1200" b="0" i="1" smtClean="0">
                        <a:latin typeface="Cambria Math" panose="02040503050406030204" pitchFamily="18" charset="0"/>
                      </a:rPr>
                      <m:t>𝑇</m:t>
                    </m:r>
                  </m:oMath>
                </a14:m>
                <a:r>
                  <a:rPr lang="en-US" sz="1200" dirty="0" smtClean="0"/>
                  <a:t>: the period of the TDMA schedule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𝑛</m:t>
                        </m:r>
                      </m:sub>
                    </m:sSub>
                  </m:oMath>
                </a14:m>
                <a:r>
                  <a:rPr lang="en-US" sz="1200" dirty="0" smtClean="0"/>
                  <a:t>: the duration of node </a:t>
                </a:r>
                <a14:m>
                  <m:oMath xmlns:m="http://schemas.openxmlformats.org/officeDocument/2006/math">
                    <m:r>
                      <a:rPr lang="en-US" sz="1200" b="0" i="1" smtClean="0">
                        <a:latin typeface="Cambria Math" panose="02040503050406030204" pitchFamily="18" charset="0"/>
                      </a:rPr>
                      <m:t>𝑛</m:t>
                    </m:r>
                  </m:oMath>
                </a14:m>
                <a:r>
                  <a:rPr lang="en-US" sz="1200" dirty="0" smtClean="0"/>
                  <a:t>’s TDMA slot</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𝑛</m:t>
                        </m:r>
                      </m:sub>
                    </m:sSub>
                  </m:oMath>
                </a14:m>
                <a:r>
                  <a:rPr lang="en-US" sz="1200" dirty="0" smtClean="0"/>
                  <a:t>: the bandwidth available to node </a:t>
                </a:r>
                <a14:m>
                  <m:oMath xmlns:m="http://schemas.openxmlformats.org/officeDocument/2006/math">
                    <m:r>
                      <a:rPr lang="en-US" sz="1200" b="0" i="1" smtClean="0">
                        <a:latin typeface="Cambria Math" panose="02040503050406030204" pitchFamily="18" charset="0"/>
                      </a:rPr>
                      <m:t>𝑛</m:t>
                    </m:r>
                  </m:oMath>
                </a14:m>
                <a:r>
                  <a:rPr lang="en-US" sz="1200" dirty="0" smtClean="0"/>
                  <a:t> during its slot</a:t>
                </a:r>
              </a:p>
              <a:p>
                <a:r>
                  <a:rPr lang="en-US" sz="1400" dirty="0" smtClean="0"/>
                  <a:t>We calculate:</a:t>
                </a:r>
              </a:p>
              <a:p>
                <a:pPr lvl="1"/>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𝑏𝑤</m:t>
                        </m:r>
                      </m:e>
                      <m:sub>
                        <m:r>
                          <a:rPr lang="en-US" sz="1200" b="0" i="1" smtClean="0">
                            <a:latin typeface="Cambria Math" panose="02040503050406030204" pitchFamily="18" charset="0"/>
                          </a:rPr>
                          <m:t>𝑒𝑓𝑓𝑒𝑐𝑡𝑖𝑣𝑒</m:t>
                        </m:r>
                      </m:sub>
                    </m:sSub>
                  </m:oMath>
                </a14:m>
                <a:r>
                  <a:rPr lang="en-US" sz="1200" dirty="0" smtClean="0"/>
                  <a:t>: the perceived bandwidth available to the node during the TDMA period</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𝑑𝑒𝑙𝑎𝑦</m:t>
                        </m:r>
                      </m:sub>
                    </m:sSub>
                  </m:oMath>
                </a14:m>
                <a:r>
                  <a:rPr lang="en-US" sz="1200" dirty="0" smtClean="0"/>
                  <a:t>: the change in the predicted delay experienced by application traffic</a:t>
                </a:r>
              </a:p>
              <a:p>
                <a:pPr lvl="1"/>
                <a14:m>
                  <m:oMath xmlns:m="http://schemas.openxmlformats.org/officeDocument/2006/math">
                    <m:sSub>
                      <m:sSubPr>
                        <m:ctrlPr>
                          <a:rPr lang="en-US" sz="1200" i="1" smtClean="0">
                            <a:latin typeface="Cambria Math" panose="02040503050406030204" pitchFamily="18" charset="0"/>
                          </a:rPr>
                        </m:ctrlPr>
                      </m:sSubPr>
                      <m:e>
                        <m:r>
                          <m:rPr>
                            <m:sty m:val="p"/>
                          </m:rPr>
                          <a:rPr lang="en-US" sz="1200" b="0" i="0" smtClean="0">
                            <a:latin typeface="Cambria Math" panose="02040503050406030204" pitchFamily="18" charset="0"/>
                          </a:rPr>
                          <m:t>Δ</m:t>
                        </m:r>
                      </m:e>
                      <m:sub>
                        <m:r>
                          <a:rPr lang="en-US" sz="1200" b="0" i="1" smtClean="0">
                            <a:latin typeface="Cambria Math" panose="02040503050406030204" pitchFamily="18" charset="0"/>
                          </a:rPr>
                          <m:t>𝑏𝑢𝑓𝑓𝑒𝑟</m:t>
                        </m:r>
                      </m:sub>
                    </m:sSub>
                  </m:oMath>
                </a14:m>
                <a:r>
                  <a:rPr lang="en-US" sz="1200" dirty="0" smtClean="0"/>
                  <a:t>: the change in the predicted buffer space required for the application</a:t>
                </a:r>
              </a:p>
              <a:p>
                <a:endParaRPr lang="en-US" sz="1400" dirty="0" smtClean="0"/>
              </a:p>
              <a:p>
                <a:pPr lvl="1"/>
                <a:endParaRPr lang="en-US" sz="1200"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560" r="-756" b="-65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100" t="5285" r="8078" b="5285"/>
          <a:stretch/>
        </p:blipFill>
        <p:spPr>
          <a:xfrm>
            <a:off x="5087128" y="0"/>
            <a:ext cx="3232405" cy="2633811"/>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a:t>
            </a:r>
            <a:br>
              <a:rPr lang="en-US" dirty="0" smtClean="0"/>
            </a:br>
            <a:r>
              <a:rPr lang="en-US" dirty="0" smtClean="0"/>
              <a:t>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626" t="4564" r="8373" b="5214"/>
          <a:stretch/>
        </p:blipFill>
        <p:spPr>
          <a:xfrm>
            <a:off x="179204" y="4038600"/>
            <a:ext cx="3402195" cy="282133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7993" t="4560" r="8087" b="5302"/>
          <a:stretch/>
        </p:blipFill>
        <p:spPr>
          <a:xfrm>
            <a:off x="4876800" y="3990939"/>
            <a:ext cx="3541665" cy="286706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676400"/>
                <a:ext cx="6446520" cy="2362199"/>
              </a:xfrm>
            </p:spPr>
            <p:txBody>
              <a:bodyPr>
                <a:normAutofit fontScale="85000" lnSpcReduction="20000"/>
              </a:bodyPr>
              <a:lstStyle/>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676400"/>
                <a:ext cx="6446520" cy="2362199"/>
              </a:xfrm>
              <a:blipFill>
                <a:blip r:embed="rId6"/>
                <a:stretch>
                  <a:fillRect t="-258" b="-1292"/>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serviced in </a:t>
                </a:r>
                <a:r>
                  <a:rPr lang="en-US" b="1" dirty="0" smtClean="0"/>
                  <a:t>strict order</a:t>
                </a:r>
                <a:r>
                  <a:rPr lang="en-US" dirty="0" smtClean="0"/>
                  <a:t> according to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980" r="-473" b="-12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t>
            </a:r>
            <a:r>
              <a:rPr lang="en-US" dirty="0" smtClean="0"/>
              <a:t>Analysis</a:t>
            </a:r>
            <a:br>
              <a:rPr lang="en-US"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143000"/>
                <a:ext cx="6446520" cy="4351337"/>
              </a:xfrm>
            </p:spPr>
            <p:txBody>
              <a:bodyPr>
                <a:normAutofit/>
              </a:bodyPr>
              <a:lstStyle/>
              <a:p>
                <a:r>
                  <a:rPr lang="en-US" sz="1400" dirty="0" smtClean="0"/>
                  <a:t>Goal: </a:t>
                </a:r>
                <a:r>
                  <a:rPr lang="en-US" sz="1400" dirty="0" smtClean="0"/>
                  <a:t>analyze networks which have variable delay</a:t>
                </a:r>
                <a:endParaRPr lang="en-US" sz="1400" dirty="0" smtClean="0"/>
              </a:p>
              <a:p>
                <a:r>
                  <a:rPr lang="en-US" sz="1400" dirty="0" smtClean="0"/>
                  <a:t>Delaying a profile</a:t>
                </a:r>
                <a:r>
                  <a:rPr lang="en-US" sz="1400" dirty="0"/>
                  <a:t>:</a:t>
                </a:r>
                <a:br>
                  <a:rPr lang="en-US" sz="1400" dirty="0"/>
                </a:br>
                <a14:m>
                  <m:oMath xmlns:m="http://schemas.openxmlformats.org/officeDocument/2006/math">
                    <m:r>
                      <a:rPr lang="en-US" sz="1400" i="1">
                        <a:latin typeface="Cambria Math" panose="02040503050406030204" pitchFamily="18" charset="0"/>
                      </a:rPr>
                      <m:t>𝑟</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𝛿</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𝑡</m:t>
                            </m:r>
                          </m:e>
                        </m:d>
                      </m:e>
                    </m:d>
                    <m:r>
                      <a:rPr lang="en-US" sz="1400" i="1">
                        <a:latin typeface="Cambria Math" panose="02040503050406030204" pitchFamily="18" charset="0"/>
                      </a:rPr>
                      <m:t>=</m:t>
                    </m:r>
                    <m:r>
                      <a:rPr lang="en-US" sz="1400" i="1">
                        <a:latin typeface="Cambria Math" panose="02040503050406030204" pitchFamily="18" charset="0"/>
                      </a:rPr>
                      <m:t>𝑙</m:t>
                    </m:r>
                    <m:r>
                      <a:rPr lang="en-US" sz="1400" i="1">
                        <a:latin typeface="Cambria Math" panose="02040503050406030204" pitchFamily="18" charset="0"/>
                      </a:rPr>
                      <m:t>[</m:t>
                    </m:r>
                    <m:r>
                      <a:rPr lang="en-US" sz="1400" i="1">
                        <a:latin typeface="Cambria Math" panose="02040503050406030204" pitchFamily="18" charset="0"/>
                      </a:rPr>
                      <m:t>𝑡</m:t>
                    </m:r>
                    <m:r>
                      <a:rPr lang="en-US" sz="1400" i="1">
                        <a:latin typeface="Cambria Math" panose="02040503050406030204" pitchFamily="18" charset="0"/>
                      </a:rPr>
                      <m:t>]</m:t>
                    </m:r>
                  </m:oMath>
                </a14:m>
                <a:endParaRPr lang="en-US" sz="1400" dirty="0" smtClean="0"/>
              </a:p>
              <a:p>
                <a:pPr lvl="1"/>
                <a14:m>
                  <m:oMath xmlns:m="http://schemas.openxmlformats.org/officeDocument/2006/math">
                    <m:r>
                      <a:rPr lang="en-US" sz="1200" b="0" i="1" smtClean="0">
                        <a:latin typeface="Cambria Math" panose="02040503050406030204" pitchFamily="18" charset="0"/>
                      </a:rPr>
                      <m:t>𝑙</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smtClean="0"/>
                  <a:t>: the data’s profile which is being delayed, e.g. on a network link</a:t>
                </a:r>
              </a:p>
              <a:p>
                <a:pPr lvl="1"/>
                <a14:m>
                  <m:oMath xmlns:m="http://schemas.openxmlformats.org/officeDocument/2006/math">
                    <m:r>
                      <a:rPr lang="en-US" sz="1200" b="0" i="1" smtClean="0">
                        <a:latin typeface="Cambria Math" panose="02040503050406030204" pitchFamily="18" charset="0"/>
                      </a:rPr>
                      <m:t>𝛿</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smtClean="0"/>
                  <a:t>: the delay profile describing latency as a function of time</a:t>
                </a:r>
              </a:p>
              <a:p>
                <a:pPr lvl="1"/>
                <a14:m>
                  <m:oMath xmlns:m="http://schemas.openxmlformats.org/officeDocument/2006/math">
                    <m:r>
                      <a:rPr lang="en-US" sz="1200" b="0" i="1" smtClean="0">
                        <a:latin typeface="Cambria Math" panose="02040503050406030204" pitchFamily="18" charset="0"/>
                      </a:rPr>
                      <m:t>𝑟</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dirty="0" smtClean="0"/>
                  <a:t>: the received profile describing the data vs. time as it is received after being </a:t>
                </a:r>
                <a:r>
                  <a:rPr lang="en-US" sz="1200" dirty="0" smtClean="0"/>
                  <a:t>delayed</a:t>
                </a:r>
                <a:endParaRPr lang="en-US" sz="12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143000"/>
                <a:ext cx="6446520" cy="4351337"/>
              </a:xfrm>
              <a:blipFill>
                <a:blip r:embed="rId3"/>
                <a:stretch>
                  <a:fillRect t="-5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04" y="2925752"/>
            <a:ext cx="8199831" cy="3779848"/>
          </a:xfrm>
          <a:prstGeom prst="rect">
            <a:avLst/>
          </a:prstGeom>
        </p:spPr>
      </p:pic>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150" y="2183007"/>
            <a:ext cx="6446838" cy="3642924"/>
          </a:xfrm>
        </p:spPr>
      </p:pic>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application containing:</a:t>
            </a:r>
          </a:p>
          <a:p>
            <a:pPr lvl="2"/>
            <a:r>
              <a:rPr lang="en-US" dirty="0" smtClean="0"/>
              <a:t>Timers: 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which executes all events for the component in FIFO order without preemption</a:t>
            </a:r>
          </a:p>
          <a:p>
            <a:r>
              <a:rPr lang="en-US" sz="1600" dirty="0" smtClean="0"/>
              <a:t>An application is a grouping of components and a set of mappings between their ports</a:t>
            </a:r>
          </a:p>
          <a:p>
            <a:r>
              <a:rPr lang="en-US" sz="1600" dirty="0" smtClean="0"/>
              <a:t>A 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 and we have a trusted middleware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senders</a:t>
            </a:r>
          </a:p>
          <a:p>
            <a:pPr lvl="1"/>
            <a:r>
              <a:rPr lang="en-US" dirty="0" smtClean="0"/>
              <a:t>When the buffer is emptied (or at some other condition) the senders can be re-enabled</a:t>
            </a:r>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a:t>
            </a:r>
            <a:r>
              <a:rPr lang="en-US"/>
              <a:t>on </a:t>
            </a:r>
            <a:r>
              <a:rPr lang="en-US"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7655</TotalTime>
  <Words>4083</Words>
  <Application>Microsoft Office PowerPoint</Application>
  <PresentationFormat>On-screen Show (4:3)</PresentationFormat>
  <Paragraphs>529</Paragraphs>
  <Slides>48</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 </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Delay Analysis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983</cp:revision>
  <cp:lastPrinted>2015-05-07T13:29:00Z</cp:lastPrinted>
  <dcterms:created xsi:type="dcterms:W3CDTF">2006-08-16T00:00:00Z</dcterms:created>
  <dcterms:modified xsi:type="dcterms:W3CDTF">2015-10-14T16:10:09Z</dcterms:modified>
</cp:coreProperties>
</file>